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12" r:id="rId7"/>
    <p:sldId id="310" r:id="rId8"/>
    <p:sldId id="313" r:id="rId9"/>
    <p:sldId id="311" r:id="rId10"/>
    <p:sldId id="316" r:id="rId11"/>
    <p:sldId id="315" r:id="rId12"/>
    <p:sldId id="318" r:id="rId13"/>
    <p:sldId id="3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0171" y="639097"/>
            <a:ext cx="6402901" cy="3494791"/>
          </a:xfrm>
        </p:spPr>
        <p:txBody>
          <a:bodyPr>
            <a:normAutofit/>
          </a:bodyPr>
          <a:lstStyle/>
          <a:p>
            <a:r>
              <a:rPr lang="en-US" dirty="0"/>
              <a:t>Safety Zone Speed Limits   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RECOMMENDED AREAS FOR SAFETY ZONES, DIGHTON, 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4554244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5CE0-E610-4133-843C-98426BED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79" y="2394803"/>
            <a:ext cx="10058400" cy="1450757"/>
          </a:xfrm>
        </p:spPr>
        <p:txBody>
          <a:bodyPr/>
          <a:lstStyle/>
          <a:p>
            <a:pPr algn="ctr"/>
            <a:r>
              <a:rPr lang="en-US" dirty="0"/>
              <a:t>Questions and Public Input</a:t>
            </a:r>
          </a:p>
        </p:txBody>
      </p:sp>
    </p:spTree>
    <p:extLst>
      <p:ext uri="{BB962C8B-B14F-4D97-AF65-F5344CB8AC3E}">
        <p14:creationId xmlns:p14="http://schemas.microsoft.com/office/powerpoint/2010/main" val="373753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E8A04-2B67-4329-906B-34BCD62B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Zoning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DF05-C47E-4DF0-B07C-7A4820BAA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120900"/>
            <a:ext cx="7445587" cy="37481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- Mass. General Law Chapter 90 Section 18B allows towns to adopt Safety Zone speed limits as a method to curb speeding issues for particular areas.</a:t>
            </a:r>
          </a:p>
          <a:p>
            <a:pPr marL="0" indent="0">
              <a:buNone/>
            </a:pPr>
            <a:r>
              <a:rPr lang="en-US" dirty="0"/>
              <a:t> - The only regulatory speed limits that can be set by municipalities without </a:t>
            </a:r>
            <a:r>
              <a:rPr lang="en-US" dirty="0" err="1"/>
              <a:t>MassDOT</a:t>
            </a:r>
            <a:r>
              <a:rPr lang="en-US" dirty="0"/>
              <a:t> approval</a:t>
            </a:r>
          </a:p>
          <a:p>
            <a:pPr marL="0" indent="0">
              <a:buNone/>
            </a:pPr>
            <a:r>
              <a:rPr lang="en-US" dirty="0"/>
              <a:t>- Safety Zone limit is 20 mph</a:t>
            </a:r>
          </a:p>
          <a:p>
            <a:pPr>
              <a:buFontTx/>
              <a:buChar char="-"/>
            </a:pPr>
            <a:r>
              <a:rPr lang="en-US" dirty="0"/>
              <a:t>Provision accepted at Town Meeting, June 15, 2020</a:t>
            </a:r>
          </a:p>
          <a:p>
            <a:pPr>
              <a:buFontTx/>
              <a:buChar char="-"/>
            </a:pPr>
            <a:r>
              <a:rPr lang="en-US" dirty="0"/>
              <a:t>Recommended by Board of Selectmen in response to various town-wide complaints on speeding.</a:t>
            </a:r>
          </a:p>
        </p:txBody>
      </p:sp>
    </p:spTree>
    <p:extLst>
      <p:ext uri="{BB962C8B-B14F-4D97-AF65-F5344CB8AC3E}">
        <p14:creationId xmlns:p14="http://schemas.microsoft.com/office/powerpoint/2010/main" val="325161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776DB-DAB3-45CA-9A0E-DE6E391E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Curbing Speeding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8B916-5109-410E-9A75-F9D97F7080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 Not all areas benefit from Safety Zones nor do they fit the criteria. </a:t>
            </a:r>
          </a:p>
          <a:p>
            <a:endParaRPr lang="en-US" dirty="0"/>
          </a:p>
          <a:p>
            <a:r>
              <a:rPr lang="en-US" dirty="0"/>
              <a:t>- The Town utilizes other methods to address speed problems and implements safety zoning as a “last resort” method.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C15CE-53E4-4E3E-8E3A-E9D248829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986" y="2120900"/>
            <a:ext cx="5112618" cy="4112261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 Speed Control Enforcement Methods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Additional radar trailer purchased; monitors speed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Increased enforcement by Police Department, including increasing personnel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Blinking signs comparing motorists speed to established speed limit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Painted white lines at edge of road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Education to the public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9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BF7F-38A9-45BE-B279-4F4DB438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Zoning - Criteria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CDAC6D2-780A-46F7-AE46-BDDFAFBC7E04}"/>
              </a:ext>
            </a:extLst>
          </p:cNvPr>
          <p:cNvSpPr txBox="1">
            <a:spLocks/>
          </p:cNvSpPr>
          <p:nvPr/>
        </p:nvSpPr>
        <p:spPr>
          <a:xfrm>
            <a:off x="1097279" y="2174166"/>
            <a:ext cx="7638347" cy="374819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  <a:r>
              <a:rPr lang="en-US" sz="2400" dirty="0"/>
              <a:t>Proposed safety zoning areas should fit certain conditions:</a:t>
            </a:r>
          </a:p>
          <a:p>
            <a:endParaRPr lang="en-US" b="1" u="sng" dirty="0"/>
          </a:p>
          <a:p>
            <a:pPr lvl="1"/>
            <a:r>
              <a:rPr lang="en-US" dirty="0"/>
              <a:t>Street adjacent to land use likely to attract vulnerable road users.</a:t>
            </a:r>
          </a:p>
          <a:p>
            <a:pPr lvl="3"/>
            <a:r>
              <a:rPr lang="en-US" dirty="0"/>
              <a:t>Parks, playgrounds, places of interest</a:t>
            </a:r>
          </a:p>
          <a:p>
            <a:pPr lvl="1"/>
            <a:r>
              <a:rPr lang="en-US" dirty="0"/>
              <a:t>Area contains 1+areas that have potential conflict between pedestrians and motor vehicles</a:t>
            </a:r>
          </a:p>
          <a:p>
            <a:pPr lvl="3"/>
            <a:r>
              <a:rPr lang="en-US" dirty="0"/>
              <a:t>Crosswalks, driveways, side streets</a:t>
            </a:r>
          </a:p>
          <a:p>
            <a:pPr lvl="1"/>
            <a:r>
              <a:rPr lang="en-US" dirty="0"/>
              <a:t>Minimum length of zone is quarter mile</a:t>
            </a:r>
          </a:p>
          <a:p>
            <a:pPr lvl="1"/>
            <a:r>
              <a:rPr lang="en-US" dirty="0"/>
              <a:t>Should not extend more than 500 feet beyond side street</a:t>
            </a:r>
          </a:p>
        </p:txBody>
      </p:sp>
    </p:spTree>
    <p:extLst>
      <p:ext uri="{BB962C8B-B14F-4D97-AF65-F5344CB8AC3E}">
        <p14:creationId xmlns:p14="http://schemas.microsoft.com/office/powerpoint/2010/main" val="405390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BF7F-38A9-45BE-B279-4F4DB438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Zoning - Criteria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CDAC6D2-780A-46F7-AE46-BDDFAFBC7E04}"/>
              </a:ext>
            </a:extLst>
          </p:cNvPr>
          <p:cNvSpPr txBox="1">
            <a:spLocks/>
          </p:cNvSpPr>
          <p:nvPr/>
        </p:nvSpPr>
        <p:spPr>
          <a:xfrm>
            <a:off x="1097279" y="2174165"/>
            <a:ext cx="9740054" cy="381176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/>
              <a:t> </a:t>
            </a:r>
            <a:r>
              <a:rPr lang="en-US" sz="3100" dirty="0"/>
              <a:t>Other conditions taken into consideration:</a:t>
            </a:r>
          </a:p>
          <a:p>
            <a:endParaRPr lang="en-US" sz="1300" dirty="0"/>
          </a:p>
          <a:p>
            <a:pPr lvl="1"/>
            <a:r>
              <a:rPr lang="en-US" sz="2600" dirty="0"/>
              <a:t>Number of accidents and motor vehicle stops</a:t>
            </a:r>
          </a:p>
          <a:p>
            <a:pPr lvl="1"/>
            <a:r>
              <a:rPr lang="en-US" sz="2600" dirty="0"/>
              <a:t>Width of roadway and roadway condition</a:t>
            </a:r>
          </a:p>
          <a:p>
            <a:pPr lvl="1"/>
            <a:r>
              <a:rPr lang="en-US" sz="2600" dirty="0"/>
              <a:t>Status of sidewalk/pedestrian protection</a:t>
            </a:r>
          </a:p>
          <a:p>
            <a:pPr lvl="1"/>
            <a:r>
              <a:rPr lang="en-US" sz="2600" dirty="0"/>
              <a:t>Presence of bike lane, or not</a:t>
            </a:r>
          </a:p>
          <a:p>
            <a:pPr lvl="1"/>
            <a:r>
              <a:rPr lang="en-US" sz="2600" dirty="0"/>
              <a:t>Density/Number of residential properties in the area</a:t>
            </a:r>
          </a:p>
          <a:p>
            <a:pPr lvl="1"/>
            <a:r>
              <a:rPr lang="en-US" sz="2600" dirty="0"/>
              <a:t>Number of complaints received</a:t>
            </a:r>
          </a:p>
          <a:p>
            <a:pPr lvl="1"/>
            <a:r>
              <a:rPr lang="en-US" sz="2600" dirty="0"/>
              <a:t>Speed Study of 2019 results</a:t>
            </a:r>
          </a:p>
          <a:p>
            <a:pPr lvl="1"/>
            <a:endParaRPr lang="en-US" sz="2600" dirty="0"/>
          </a:p>
          <a:p>
            <a:pPr marL="201168" lvl="1" indent="0">
              <a:buNone/>
            </a:pPr>
            <a:r>
              <a:rPr lang="en-US" sz="2600" dirty="0"/>
              <a:t>*List may change over time</a:t>
            </a:r>
          </a:p>
        </p:txBody>
      </p:sp>
      <p:pic>
        <p:nvPicPr>
          <p:cNvPr id="7" name="Picture 2" descr="2. TIM Strategic Program Elements - TIM Handbook - Emergency Transportation  Operations - FHWA Operations">
            <a:extLst>
              <a:ext uri="{FF2B5EF4-FFF2-40B4-BE49-F238E27FC236}">
                <a16:creationId xmlns:a16="http://schemas.microsoft.com/office/drawing/2014/main" id="{8A4DEFB6-F20B-4B70-B818-C720AE2C8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823" y="2087613"/>
            <a:ext cx="3016003" cy="348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89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3B5E-55E5-494D-BE86-0F7864EF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Zone - Signage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87432D0-E6B2-4443-9E5E-426158A9DDD1}"/>
              </a:ext>
            </a:extLst>
          </p:cNvPr>
          <p:cNvSpPr txBox="1">
            <a:spLocks/>
          </p:cNvSpPr>
          <p:nvPr/>
        </p:nvSpPr>
        <p:spPr>
          <a:xfrm>
            <a:off x="1097280" y="2230967"/>
            <a:ext cx="8539480" cy="374819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- Signage must conform to standard code required by </a:t>
            </a:r>
            <a:r>
              <a:rPr lang="en-US" dirty="0" err="1"/>
              <a:t>MassDOT</a:t>
            </a:r>
            <a:endParaRPr lang="en-US" dirty="0"/>
          </a:p>
          <a:p>
            <a:r>
              <a:rPr lang="en-US" dirty="0"/>
              <a:t>- Engineering study </a:t>
            </a:r>
            <a:r>
              <a:rPr lang="en-US" b="1" dirty="0"/>
              <a:t>required </a:t>
            </a:r>
            <a:r>
              <a:rPr lang="en-US" dirty="0"/>
              <a:t>for placement of signage</a:t>
            </a:r>
          </a:p>
          <a:p>
            <a:r>
              <a:rPr lang="en-US" dirty="0"/>
              <a:t>- Engineering study </a:t>
            </a:r>
            <a:r>
              <a:rPr lang="en-US" b="1" dirty="0"/>
              <a:t>required</a:t>
            </a:r>
            <a:r>
              <a:rPr lang="en-US" b="1" i="1" dirty="0"/>
              <a:t> </a:t>
            </a:r>
            <a:r>
              <a:rPr lang="en-US" dirty="0"/>
              <a:t>to include analysis of the current speed distribution of free-flowing vehicles</a:t>
            </a:r>
          </a:p>
          <a:p>
            <a:r>
              <a:rPr lang="en-US" dirty="0"/>
              <a:t>- End of Speed Zone </a:t>
            </a:r>
            <a:r>
              <a:rPr lang="en-US" b="1" dirty="0"/>
              <a:t>required</a:t>
            </a:r>
          </a:p>
        </p:txBody>
      </p:sp>
      <p:pic>
        <p:nvPicPr>
          <p:cNvPr id="1026" name="Picture 2" descr="MassDOT Standard Signs">
            <a:extLst>
              <a:ext uri="{FF2B5EF4-FFF2-40B4-BE49-F238E27FC236}">
                <a16:creationId xmlns:a16="http://schemas.microsoft.com/office/drawing/2014/main" id="{22A10A91-FDB0-48F9-A268-8D60D9C12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642" y="2301241"/>
            <a:ext cx="16192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5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4B1F1-C952-4A9D-BAA1-C6B75B6B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Safety Zone: Pleasant Street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2F756B-8406-497E-BFD2-AA1A9BFC451F}"/>
              </a:ext>
            </a:extLst>
          </p:cNvPr>
          <p:cNvSpPr txBox="1">
            <a:spLocks/>
          </p:cNvSpPr>
          <p:nvPr/>
        </p:nvSpPr>
        <p:spPr>
          <a:xfrm>
            <a:off x="1269256" y="2221992"/>
            <a:ext cx="4639736" cy="7362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Criteria met: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81BB4C9-736B-4930-84D9-7C885C1956CB}"/>
              </a:ext>
            </a:extLst>
          </p:cNvPr>
          <p:cNvSpPr txBox="1">
            <a:spLocks/>
          </p:cNvSpPr>
          <p:nvPr/>
        </p:nvSpPr>
        <p:spPr>
          <a:xfrm>
            <a:off x="1097280" y="2958274"/>
            <a:ext cx="4639736" cy="291082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1. Adjacent to land attracting vulnerable road users: </a:t>
            </a:r>
          </a:p>
          <a:p>
            <a:pPr lvl="2"/>
            <a:r>
              <a:rPr lang="en-US" dirty="0"/>
              <a:t>Scenic views; pedestrian heavy; boat trailers; Tricentennial Park, Main Street Playground</a:t>
            </a:r>
          </a:p>
          <a:p>
            <a:pPr marL="201168" lvl="1" indent="0">
              <a:buFont typeface="Calibri" pitchFamily="34" charset="0"/>
              <a:buNone/>
            </a:pPr>
            <a:r>
              <a:rPr lang="en-US" dirty="0"/>
              <a:t>2. Area contains areas with potential conflict</a:t>
            </a:r>
          </a:p>
          <a:p>
            <a:pPr lvl="2"/>
            <a:r>
              <a:rPr lang="en-US" dirty="0"/>
              <a:t>Numerous driveways, side streets, narrow roadway</a:t>
            </a:r>
          </a:p>
          <a:p>
            <a:pPr marL="201168" lvl="1" indent="0">
              <a:buFont typeface="Calibri" pitchFamily="34" charset="0"/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8" descr="Curved check mark circle icon - Transparent PNG &amp; SVG vector file">
            <a:extLst>
              <a:ext uri="{FF2B5EF4-FFF2-40B4-BE49-F238E27FC236}">
                <a16:creationId xmlns:a16="http://schemas.microsoft.com/office/drawing/2014/main" id="{7FADB4C2-FCF4-4CFB-9DC7-02C1BB904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0" y="1960635"/>
            <a:ext cx="1052512" cy="10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2AF67F-C27D-4D81-BFEF-04957F741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" t="21774" r="1418" b="15514"/>
          <a:stretch/>
        </p:blipFill>
        <p:spPr>
          <a:xfrm>
            <a:off x="5944176" y="2735112"/>
            <a:ext cx="5472113" cy="195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1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22AF-3B69-4C44-A79A-994500D9D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Safety Zone: Pleasant Street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3DD844-08B2-4DB6-BE33-89591788B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03866" y="2091266"/>
            <a:ext cx="4594013" cy="727815"/>
          </a:xfrm>
        </p:spPr>
        <p:txBody>
          <a:bodyPr/>
          <a:lstStyle/>
          <a:p>
            <a:r>
              <a:rPr lang="en-US" b="1" dirty="0"/>
              <a:t>KEY considerations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A23FF-EA11-428A-936D-61BDDEBE6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68210" y="2819081"/>
            <a:ext cx="4639736" cy="2910821"/>
          </a:xfrm>
        </p:spPr>
        <p:txBody>
          <a:bodyPr>
            <a:normAutofit/>
          </a:bodyPr>
          <a:lstStyle/>
          <a:p>
            <a:r>
              <a:rPr lang="en-US" dirty="0"/>
              <a:t>1. Narrow roadway</a:t>
            </a:r>
          </a:p>
          <a:p>
            <a:r>
              <a:rPr lang="en-US" dirty="0"/>
              <a:t>2. Heavy pedestrian traffic, specifically crossing to water, and lack of pedestrian protection.</a:t>
            </a:r>
          </a:p>
          <a:p>
            <a:r>
              <a:rPr lang="en-US" dirty="0"/>
              <a:t>3. Densely populated</a:t>
            </a:r>
          </a:p>
          <a:p>
            <a:r>
              <a:rPr lang="en-US" dirty="0"/>
              <a:t>4. Areas of interest nearby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196BB1A4-ACC8-4C22-9629-35BF66B66B68}"/>
              </a:ext>
            </a:extLst>
          </p:cNvPr>
          <p:cNvSpPr txBox="1">
            <a:spLocks/>
          </p:cNvSpPr>
          <p:nvPr/>
        </p:nvSpPr>
        <p:spPr>
          <a:xfrm>
            <a:off x="6388943" y="2819080"/>
            <a:ext cx="4639736" cy="29108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5. Speed issues:- averaged 54 stops per year from 2015-2019</a:t>
            </a:r>
          </a:p>
          <a:p>
            <a:r>
              <a:rPr lang="en-US" dirty="0"/>
              <a:t>6. Three accidents between 2017 - 2020</a:t>
            </a:r>
          </a:p>
          <a:p>
            <a:r>
              <a:rPr lang="en-US" dirty="0"/>
              <a:t>7. No recorded speed limit with </a:t>
            </a:r>
            <a:r>
              <a:rPr lang="en-US" dirty="0" err="1"/>
              <a:t>MassDOT</a:t>
            </a:r>
            <a:endParaRPr lang="en-US" dirty="0"/>
          </a:p>
          <a:p>
            <a:r>
              <a:rPr lang="en-US" dirty="0"/>
              <a:t>8.  Average speed 40 mph with 1,345 vehicles per day</a:t>
            </a:r>
          </a:p>
        </p:txBody>
      </p:sp>
    </p:spTree>
    <p:extLst>
      <p:ext uri="{BB962C8B-B14F-4D97-AF65-F5344CB8AC3E}">
        <p14:creationId xmlns:p14="http://schemas.microsoft.com/office/powerpoint/2010/main" val="185640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AF129-3CE1-47B0-B82F-B04AF3A57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84" y="366317"/>
            <a:ext cx="4582390" cy="5586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85F094-58B5-43E0-9821-6DE3748CAA93}"/>
              </a:ext>
            </a:extLst>
          </p:cNvPr>
          <p:cNvSpPr txBox="1"/>
          <p:nvPr/>
        </p:nvSpPr>
        <p:spPr>
          <a:xfrm>
            <a:off x="3194539" y="2948355"/>
            <a:ext cx="1189891" cy="261610"/>
          </a:xfrm>
          <a:prstGeom prst="rect">
            <a:avLst/>
          </a:prstGeom>
          <a:solidFill>
            <a:srgbClr val="FC9387"/>
          </a:solidFill>
          <a:ln>
            <a:solidFill>
              <a:srgbClr val="FC9387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PLEASANT STREET</a:t>
            </a:r>
          </a:p>
        </p:txBody>
      </p:sp>
    </p:spTree>
    <p:extLst>
      <p:ext uri="{BB962C8B-B14F-4D97-AF65-F5344CB8AC3E}">
        <p14:creationId xmlns:p14="http://schemas.microsoft.com/office/powerpoint/2010/main" val="3139385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{4A4FD25E-8D28-4683-8C86-DA4D62E35C4C}tf11437505</Template>
  <TotalTime>289</TotalTime>
  <Words>488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Georgia Pro Cond Light</vt:lpstr>
      <vt:lpstr>Speak Pro</vt:lpstr>
      <vt:lpstr>Wingdings</vt:lpstr>
      <vt:lpstr>RetrospectVTI</vt:lpstr>
      <vt:lpstr>Safety Zone Speed Limits       </vt:lpstr>
      <vt:lpstr>Safety Zoning – What is it?</vt:lpstr>
      <vt:lpstr>Curbing Speeding</vt:lpstr>
      <vt:lpstr>Safety Zoning - Criteria</vt:lpstr>
      <vt:lpstr>Safety Zoning - Criteria</vt:lpstr>
      <vt:lpstr>Safety Zone - Signage</vt:lpstr>
      <vt:lpstr>Recommended Safety Zone: Pleasant Street</vt:lpstr>
      <vt:lpstr>Recommended Safety Zone: Pleasant Street</vt:lpstr>
      <vt:lpstr>PowerPoint Presentation</vt:lpstr>
      <vt:lpstr>Questions and Public Input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Zone Speed Limits</dc:title>
  <dc:creator>Mallory Aronstein</dc:creator>
  <cp:lastModifiedBy>Mallory Aronstein</cp:lastModifiedBy>
  <cp:revision>13</cp:revision>
  <dcterms:created xsi:type="dcterms:W3CDTF">2020-09-14T00:15:35Z</dcterms:created>
  <dcterms:modified xsi:type="dcterms:W3CDTF">2020-09-29T18:13:11Z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